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12"/>
  </p:notesMasterIdLst>
  <p:sldIdLst>
    <p:sldId id="257" r:id="rId3"/>
    <p:sldId id="261" r:id="rId4"/>
    <p:sldId id="263" r:id="rId5"/>
    <p:sldId id="260" r:id="rId6"/>
    <p:sldId id="264" r:id="rId7"/>
    <p:sldId id="272" r:id="rId8"/>
    <p:sldId id="273" r:id="rId9"/>
    <p:sldId id="265" r:id="rId10"/>
    <p:sldId id="266" r:id="rId11"/>
  </p:sldIdLst>
  <p:sldSz cx="9144000" cy="5143500" type="screen16x9"/>
  <p:notesSz cx="6858000" cy="9144000"/>
  <p:embeddedFontLst>
    <p:embeddedFont>
      <p:font typeface="Roboto Thin" panose="020B060402020202020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Dosis" panose="020B0604020202020204" charset="0"/>
      <p:regular r:id="rId21"/>
      <p:bold r:id="rId22"/>
    </p:embeddedFont>
    <p:embeddedFont>
      <p:font typeface="Roboto Black" panose="020B0604020202020204" charset="0"/>
      <p:bold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7928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4489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979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8453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6698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485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24" y="3080189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 with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 err="1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56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800" b="0" i="0" u="none" strike="noStrike" cap="none" dirty="0" smtClean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Ashley Donald</a:t>
            </a:r>
            <a:endParaRPr lang="en"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1.2.19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Task 1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7580242" y="1201325"/>
            <a:ext cx="1469757" cy="109792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7336008" cy="34917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1" dirty="0">
                <a:latin typeface="Roboto"/>
                <a:ea typeface="Roboto"/>
                <a:cs typeface="Roboto"/>
              </a:rPr>
              <a:t>Select all columns from the first 10 rows. </a:t>
            </a:r>
            <a:r>
              <a:rPr lang="en-US" sz="1200" b="1" i="1" dirty="0" smtClean="0">
                <a:latin typeface="Roboto"/>
                <a:ea typeface="Roboto"/>
                <a:cs typeface="Roboto"/>
              </a:rPr>
              <a:t>What </a:t>
            </a:r>
            <a:r>
              <a:rPr lang="en-US" sz="1200" b="1" i="1" dirty="0">
                <a:latin typeface="Roboto"/>
                <a:ea typeface="Roboto"/>
                <a:cs typeface="Roboto"/>
              </a:rPr>
              <a:t>columns does the table have</a:t>
            </a:r>
            <a:r>
              <a:rPr lang="en-US" sz="1200" b="1" i="1" dirty="0" smtClean="0">
                <a:latin typeface="Roboto"/>
                <a:ea typeface="Roboto"/>
                <a:cs typeface="Roboto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358967840"/>
              </p:ext>
            </p:extLst>
          </p:nvPr>
        </p:nvGraphicFramePr>
        <p:xfrm>
          <a:off x="177975" y="1621603"/>
          <a:ext cx="7336007" cy="332612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175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5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4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57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user_id</a:t>
                      </a:r>
                      <a:endParaRPr lang="en-US" sz="800" b="1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response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85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85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85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85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472941"/>
                  </a:ext>
                </a:extLst>
              </a:tr>
              <a:tr h="29585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5825440"/>
                  </a:ext>
                </a:extLst>
              </a:tr>
              <a:tr h="29585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734591"/>
                  </a:ext>
                </a:extLst>
              </a:tr>
              <a:tr h="29585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501879"/>
                  </a:ext>
                </a:extLst>
              </a:tr>
              <a:tr h="29585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904782"/>
                  </a:ext>
                </a:extLst>
              </a:tr>
              <a:tr h="29585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554191"/>
                  </a:ext>
                </a:extLst>
              </a:tr>
              <a:tr h="29585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1513850"/>
                  </a:ext>
                </a:extLst>
              </a:tr>
            </a:tbl>
          </a:graphicData>
        </a:graphic>
      </p:graphicFrame>
      <p:sp>
        <p:nvSpPr>
          <p:cNvPr id="6" name="Shape 323"/>
          <p:cNvSpPr txBox="1"/>
          <p:nvPr/>
        </p:nvSpPr>
        <p:spPr>
          <a:xfrm>
            <a:off x="7580241" y="2370352"/>
            <a:ext cx="1469757" cy="257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Upon review, it is apparent the table has three distinct columns: 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Question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User id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Response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endParaRPr lang="en-US" sz="1000" dirty="0">
              <a:latin typeface="Roboto"/>
              <a:ea typeface="Roboto"/>
              <a:cs typeface="Roboto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All three columns data types are ‘text’.  </a:t>
            </a:r>
            <a:endParaRPr sz="1000" dirty="0">
              <a:latin typeface="Roboto"/>
              <a:ea typeface="Roboto"/>
              <a:cs typeface="Roboto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Task 2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70884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70884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1" dirty="0" smtClean="0">
                <a:latin typeface="Roboto"/>
                <a:ea typeface="Roboto"/>
                <a:cs typeface="Roboto"/>
              </a:rPr>
              <a:t>Create a quiz funnel using the GROUP BY command.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1" i="1" dirty="0" smtClean="0">
                <a:latin typeface="Roboto"/>
                <a:ea typeface="Roboto"/>
                <a:cs typeface="Roboto"/>
              </a:rPr>
              <a:t>What is the number of responses for each question?</a:t>
            </a:r>
            <a:endParaRPr lang="en-US" sz="1200" b="1" dirty="0">
              <a:latin typeface="Roboto"/>
              <a:ea typeface="Roboto"/>
              <a:cs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29999738"/>
              </p:ext>
            </p:extLst>
          </p:nvPr>
        </p:nvGraphicFramePr>
        <p:xfrm>
          <a:off x="177975" y="2082443"/>
          <a:ext cx="4920900" cy="20941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64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</a:rPr>
                        <a:t>COUNT(DISTINCT </a:t>
                      </a:r>
                      <a:r>
                        <a:rPr lang="en-US" sz="800" b="1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r>
                        <a:rPr lang="en-US" sz="8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492615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Shape 324"/>
          <p:cNvSpPr txBox="1"/>
          <p:nvPr/>
        </p:nvSpPr>
        <p:spPr>
          <a:xfrm>
            <a:off x="5179100" y="2064416"/>
            <a:ext cx="3870900" cy="211220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 smtClean="0">
                <a:latin typeface="Roboto"/>
                <a:ea typeface="Roboto"/>
                <a:cs typeface="Roboto"/>
              </a:rPr>
              <a:t>The number of responses declined as the survey continued.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 smtClean="0">
                <a:latin typeface="Roboto"/>
                <a:ea typeface="Roboto"/>
                <a:cs typeface="Roboto"/>
              </a:rPr>
              <a:t>The first question received a total of 500 responses. Subsequently, the second question received a total of 475 responses, a 5% decline. The third question had 380 responses; resulting in a decline of 20%. The fourth question saw a decline of only 5% again to 361 response. And lastly, from question four to five, the survey lost 25% of respondents, ending with a total of 270.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 smtClean="0">
                <a:latin typeface="Roboto"/>
                <a:ea typeface="Roboto"/>
                <a:cs typeface="Roboto"/>
              </a:rPr>
              <a:t>The questions participants “gave up” on most notably were question 3 and question 5.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 smtClean="0">
                <a:latin typeface="Roboto"/>
                <a:ea typeface="Roboto"/>
                <a:cs typeface="Roboto"/>
              </a:rPr>
              <a:t>The overall survey completion rate was 54%.</a:t>
            </a:r>
            <a:endParaRPr lang="en-US" sz="1000" dirty="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7023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7975" y="32817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Task 3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latin typeface="Roboto"/>
                <a:ea typeface="Roboto"/>
                <a:cs typeface="Roboto"/>
              </a:rPr>
              <a:t>C</a:t>
            </a:r>
            <a:r>
              <a:rPr lang="en-US" sz="1200" b="1" dirty="0" smtClean="0">
                <a:latin typeface="Roboto"/>
                <a:ea typeface="Roboto"/>
                <a:cs typeface="Roboto"/>
              </a:rPr>
              <a:t>alculate </a:t>
            </a:r>
            <a:r>
              <a:rPr lang="en-US" sz="1200" b="1" dirty="0">
                <a:latin typeface="Roboto"/>
                <a:ea typeface="Roboto"/>
                <a:cs typeface="Roboto"/>
              </a:rPr>
              <a:t>the percentage of users who answer each </a:t>
            </a:r>
            <a:r>
              <a:rPr lang="en-US" sz="1200" b="1" dirty="0" smtClean="0">
                <a:latin typeface="Roboto"/>
                <a:ea typeface="Roboto"/>
                <a:cs typeface="Roboto"/>
              </a:rPr>
              <a:t>question:</a:t>
            </a:r>
            <a:endParaRPr lang="en-US" sz="1200" b="1" dirty="0">
              <a:latin typeface="Roboto"/>
              <a:ea typeface="Roboto"/>
              <a:cs typeface="Roboto"/>
            </a:endParaRPr>
          </a:p>
          <a:p>
            <a:r>
              <a:rPr lang="en-US" sz="1200" b="1" i="1" dirty="0">
                <a:latin typeface="Roboto"/>
                <a:ea typeface="Roboto"/>
                <a:cs typeface="Roboto"/>
              </a:rPr>
              <a:t>Which question(s) of the quiz have a lower completion rates</a:t>
            </a:r>
            <a:r>
              <a:rPr lang="en-US" sz="1200" b="1" i="1" dirty="0" smtClean="0">
                <a:latin typeface="Roboto"/>
                <a:ea typeface="Roboto"/>
                <a:cs typeface="Roboto"/>
              </a:rPr>
              <a:t>?</a:t>
            </a:r>
          </a:p>
          <a:p>
            <a:r>
              <a:rPr lang="en-US" sz="1000" dirty="0" smtClean="0">
                <a:latin typeface="Roboto"/>
                <a:ea typeface="Roboto"/>
                <a:cs typeface="Roboto"/>
              </a:rPr>
              <a:t>--Questions 3 and 5 have the lowest completion rates. </a:t>
            </a:r>
          </a:p>
          <a:p>
            <a:endParaRPr lang="en-US" sz="1200" dirty="0">
              <a:latin typeface="Roboto"/>
              <a:ea typeface="Roboto"/>
              <a:cs typeface="Roboto"/>
            </a:endParaRPr>
          </a:p>
          <a:p>
            <a:r>
              <a:rPr lang="en-US" sz="1200" b="1" i="1" dirty="0">
                <a:latin typeface="Roboto"/>
                <a:ea typeface="Roboto"/>
                <a:cs typeface="Roboto"/>
              </a:rPr>
              <a:t>What do you think is the reason</a:t>
            </a:r>
            <a:r>
              <a:rPr lang="en-US" sz="1200" b="1" i="1" dirty="0" smtClean="0">
                <a:latin typeface="Roboto"/>
                <a:ea typeface="Roboto"/>
                <a:cs typeface="Roboto"/>
              </a:rPr>
              <a:t>?</a:t>
            </a:r>
          </a:p>
          <a:p>
            <a:r>
              <a:rPr lang="en-US" sz="1000" dirty="0" smtClean="0">
                <a:latin typeface="Roboto"/>
                <a:ea typeface="Roboto"/>
                <a:cs typeface="Roboto"/>
              </a:rPr>
              <a:t>--Though quite speculative at this point, I think Question 3 begins to delve into the “complexities” of eyeglasses. Round? Oval? What’s the difference for person x’s facial structure and features? It can be intimidating. Question 5 on the other hand is a personal question in which individuals who may have never had an exam or it’s been several years may feel embarrassed or ashamed to admit this. </a:t>
            </a:r>
            <a:endParaRPr lang="en-US" sz="1000" dirty="0">
              <a:latin typeface="Roboto"/>
              <a:ea typeface="Roboto"/>
              <a:cs typeface="Roboto"/>
            </a:endParaRPr>
          </a:p>
          <a:p>
            <a:endParaRPr lang="en-US" sz="1000" b="1" i="1" dirty="0" smtClean="0">
              <a:latin typeface="Roboto"/>
              <a:ea typeface="Roboto"/>
              <a:cs typeface="Roboto"/>
            </a:endParaRPr>
          </a:p>
          <a:p>
            <a:endParaRPr lang="en-US" sz="1200" b="1" i="1" dirty="0">
              <a:latin typeface="Roboto"/>
              <a:ea typeface="Roboto"/>
              <a:cs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568799208"/>
              </p:ext>
            </p:extLst>
          </p:nvPr>
        </p:nvGraphicFramePr>
        <p:xfrm>
          <a:off x="177975" y="2993825"/>
          <a:ext cx="8520600" cy="204982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392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question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COUNT(DISTINCT user_id)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Completion Rate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1. What are you looking for?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547155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2. What's your fit?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475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3. Which shapes do you like?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80%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4. Which colors do you like?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5. When was your last eye exam?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75%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Task 4 (quiz Table)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7692886" y="1201325"/>
            <a:ext cx="1357113" cy="168102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201325"/>
            <a:ext cx="7428773" cy="48170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latin typeface="Roboto"/>
                <a:ea typeface="Roboto"/>
                <a:cs typeface="Roboto"/>
              </a:rPr>
              <a:t>Examine the first five rows of each </a:t>
            </a:r>
            <a:r>
              <a:rPr lang="en-US" sz="1200" b="1" dirty="0">
                <a:latin typeface="Roboto"/>
                <a:ea typeface="Roboto"/>
                <a:cs typeface="Roboto"/>
              </a:rPr>
              <a:t>table (quiz, </a:t>
            </a:r>
            <a:r>
              <a:rPr lang="en-US" sz="1200" b="1" dirty="0" err="1">
                <a:latin typeface="Roboto"/>
                <a:ea typeface="Roboto"/>
                <a:cs typeface="Roboto"/>
              </a:rPr>
              <a:t>home_try_on</a:t>
            </a:r>
            <a:r>
              <a:rPr lang="en-US" sz="1200" b="1" dirty="0">
                <a:latin typeface="Roboto"/>
                <a:ea typeface="Roboto"/>
                <a:cs typeface="Roboto"/>
              </a:rPr>
              <a:t>, purchase).</a:t>
            </a:r>
            <a:endParaRPr lang="en-US" sz="1200" b="1" dirty="0">
              <a:latin typeface="Roboto"/>
              <a:ea typeface="Roboto"/>
              <a:cs typeface="Roboto"/>
            </a:endParaRPr>
          </a:p>
          <a:p>
            <a:r>
              <a:rPr lang="en-US" sz="1200" b="1" i="1" dirty="0">
                <a:latin typeface="Roboto"/>
                <a:ea typeface="Roboto"/>
                <a:cs typeface="Roboto"/>
              </a:rPr>
              <a:t>What are the column names?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091632780"/>
              </p:ext>
            </p:extLst>
          </p:nvPr>
        </p:nvGraphicFramePr>
        <p:xfrm>
          <a:off x="177974" y="1754126"/>
          <a:ext cx="7428773" cy="31600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337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9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9665">
                  <a:extLst>
                    <a:ext uri="{9D8B030D-6E8A-4147-A177-3AD203B41FA5}">
                      <a16:colId xmlns:a16="http://schemas.microsoft.com/office/drawing/2014/main" val="2035640121"/>
                    </a:ext>
                  </a:extLst>
                </a:gridCol>
                <a:gridCol w="1459665">
                  <a:extLst>
                    <a:ext uri="{9D8B030D-6E8A-4147-A177-3AD203B41FA5}">
                      <a16:colId xmlns:a16="http://schemas.microsoft.com/office/drawing/2014/main" val="1554959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fit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shape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Tortoise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01666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Shape 324"/>
          <p:cNvSpPr txBox="1"/>
          <p:nvPr/>
        </p:nvSpPr>
        <p:spPr>
          <a:xfrm>
            <a:off x="7692886" y="2953448"/>
            <a:ext cx="1357113" cy="196067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Upon review, it is apparent the table has </a:t>
            </a: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five </a:t>
            </a: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distinct columns: 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err="1" smtClean="0">
                <a:latin typeface="Roboto"/>
                <a:ea typeface="Roboto"/>
                <a:cs typeface="Roboto"/>
                <a:sym typeface="Courier New"/>
              </a:rPr>
              <a:t>User_id</a:t>
            </a:r>
            <a:endParaRPr lang="en-US" sz="1000" dirty="0" smtClean="0">
              <a:latin typeface="Roboto"/>
              <a:ea typeface="Roboto"/>
              <a:cs typeface="Roboto"/>
              <a:sym typeface="Courier New"/>
            </a:endParaRP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Style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Fit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Shape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Color</a:t>
            </a:r>
            <a:endParaRPr lang="en-US" sz="1000" dirty="0">
              <a:latin typeface="Roboto"/>
              <a:ea typeface="Roboto"/>
              <a:cs typeface="Roboto"/>
              <a:sym typeface="Courier New"/>
            </a:endParaRP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endParaRPr lang="en-US" sz="1000" dirty="0">
              <a:latin typeface="Roboto"/>
              <a:ea typeface="Roboto"/>
              <a:cs typeface="Roboto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All </a:t>
            </a: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five </a:t>
            </a: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columns data types are ‘text’.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65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Task 4 (home_try_on Table)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7692886" y="1201325"/>
            <a:ext cx="1357113" cy="168102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201325"/>
            <a:ext cx="7428773" cy="48170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latin typeface="Roboto"/>
                <a:ea typeface="Roboto"/>
                <a:cs typeface="Roboto"/>
              </a:rPr>
              <a:t>Examine the first five rows of each </a:t>
            </a:r>
            <a:r>
              <a:rPr lang="en-US" sz="1200" b="1" dirty="0">
                <a:latin typeface="Roboto"/>
                <a:ea typeface="Roboto"/>
                <a:cs typeface="Roboto"/>
              </a:rPr>
              <a:t>table (quiz, </a:t>
            </a:r>
            <a:r>
              <a:rPr lang="en-US" sz="1200" b="1" dirty="0" err="1">
                <a:latin typeface="Roboto"/>
                <a:ea typeface="Roboto"/>
                <a:cs typeface="Roboto"/>
              </a:rPr>
              <a:t>home_try_on</a:t>
            </a:r>
            <a:r>
              <a:rPr lang="en-US" sz="1200" b="1" dirty="0">
                <a:latin typeface="Roboto"/>
                <a:ea typeface="Roboto"/>
                <a:cs typeface="Roboto"/>
              </a:rPr>
              <a:t>, purchase).</a:t>
            </a:r>
            <a:endParaRPr lang="en-US" sz="1200" b="1" dirty="0">
              <a:latin typeface="Roboto"/>
              <a:ea typeface="Roboto"/>
              <a:cs typeface="Roboto"/>
            </a:endParaRPr>
          </a:p>
          <a:p>
            <a:r>
              <a:rPr lang="en-US" sz="1200" b="1" i="1" dirty="0">
                <a:latin typeface="Roboto"/>
                <a:ea typeface="Roboto"/>
                <a:cs typeface="Roboto"/>
              </a:rPr>
              <a:t>What are the column names?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870330513"/>
              </p:ext>
            </p:extLst>
          </p:nvPr>
        </p:nvGraphicFramePr>
        <p:xfrm>
          <a:off x="177974" y="1754126"/>
          <a:ext cx="7428772" cy="23980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203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number_of_pairs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address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d8addd87-3217-4429-9a01-d56d68111da7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145 New York 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f52b07c8-abe4-4f4a-9d39-ba9fc9a184cc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383 Madison 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01666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8ba0d2d5-1a31-403e-9fa5-79540f8477f9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287 Pell 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4e71850e-8bbf-4e6b-accc-49a7bb46c586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347 Madison Square 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3bc8f97f-2336-4dab-bd86-e391609dab97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182 Cornelia 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Shape 324"/>
          <p:cNvSpPr txBox="1"/>
          <p:nvPr/>
        </p:nvSpPr>
        <p:spPr>
          <a:xfrm>
            <a:off x="7692886" y="2953448"/>
            <a:ext cx="1451114" cy="196067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Upon review, it is apparent the table has </a:t>
            </a: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three </a:t>
            </a: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distinct columns: 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err="1" smtClean="0">
                <a:latin typeface="Roboto"/>
                <a:ea typeface="Roboto"/>
                <a:cs typeface="Roboto"/>
                <a:sym typeface="Courier New"/>
              </a:rPr>
              <a:t>User_id</a:t>
            </a:r>
            <a:endParaRPr lang="en-US" sz="1000" dirty="0" smtClean="0">
              <a:latin typeface="Roboto"/>
              <a:ea typeface="Roboto"/>
              <a:cs typeface="Roboto"/>
              <a:sym typeface="Courier New"/>
            </a:endParaRP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err="1" smtClean="0">
                <a:latin typeface="Roboto"/>
                <a:ea typeface="Roboto"/>
                <a:cs typeface="Roboto"/>
                <a:sym typeface="Courier New"/>
              </a:rPr>
              <a:t>Number_of_pairs</a:t>
            </a:r>
            <a:endParaRPr lang="en-US" sz="1000" dirty="0" smtClean="0">
              <a:latin typeface="Roboto"/>
              <a:ea typeface="Roboto"/>
              <a:cs typeface="Roboto"/>
              <a:sym typeface="Courier New"/>
            </a:endParaRP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Address</a:t>
            </a:r>
            <a:endParaRPr lang="en-US" sz="1000" dirty="0">
              <a:latin typeface="Roboto"/>
              <a:ea typeface="Roboto"/>
              <a:cs typeface="Roboto"/>
              <a:sym typeface="Courier New"/>
            </a:endParaRP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endParaRPr lang="en-US" sz="1000" dirty="0">
              <a:latin typeface="Roboto"/>
              <a:ea typeface="Roboto"/>
              <a:cs typeface="Roboto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All </a:t>
            </a: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three </a:t>
            </a: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columns data types are ‘text’.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8185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Task 4 (purchase Table)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7692886" y="1201325"/>
            <a:ext cx="1357113" cy="168102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201325"/>
            <a:ext cx="7428773" cy="48170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>
                <a:latin typeface="Roboto"/>
                <a:ea typeface="Roboto"/>
                <a:cs typeface="Roboto"/>
              </a:rPr>
              <a:t>Examine the first five rows of each </a:t>
            </a:r>
            <a:r>
              <a:rPr lang="en-US" sz="1200" b="1" dirty="0">
                <a:latin typeface="Roboto"/>
                <a:ea typeface="Roboto"/>
                <a:cs typeface="Roboto"/>
              </a:rPr>
              <a:t>table (quiz, </a:t>
            </a:r>
            <a:r>
              <a:rPr lang="en-US" sz="1200" b="1" dirty="0" err="1">
                <a:latin typeface="Roboto"/>
                <a:ea typeface="Roboto"/>
                <a:cs typeface="Roboto"/>
              </a:rPr>
              <a:t>home_try_on</a:t>
            </a:r>
            <a:r>
              <a:rPr lang="en-US" sz="1200" b="1" dirty="0">
                <a:latin typeface="Roboto"/>
                <a:ea typeface="Roboto"/>
                <a:cs typeface="Roboto"/>
              </a:rPr>
              <a:t>, purchase).</a:t>
            </a:r>
            <a:endParaRPr lang="en-US" sz="1200" b="1" dirty="0">
              <a:latin typeface="Roboto"/>
              <a:ea typeface="Roboto"/>
              <a:cs typeface="Roboto"/>
            </a:endParaRPr>
          </a:p>
          <a:p>
            <a:r>
              <a:rPr lang="en-US" sz="1200" b="1" i="1" dirty="0">
                <a:latin typeface="Roboto"/>
                <a:ea typeface="Roboto"/>
                <a:cs typeface="Roboto"/>
              </a:rPr>
              <a:t>What are the column names?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811051762"/>
              </p:ext>
            </p:extLst>
          </p:nvPr>
        </p:nvGraphicFramePr>
        <p:xfrm>
          <a:off x="177974" y="1754126"/>
          <a:ext cx="7428773" cy="31600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11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958">
                  <a:extLst>
                    <a:ext uri="{9D8B030D-6E8A-4147-A177-3AD203B41FA5}">
                      <a16:colId xmlns:a16="http://schemas.microsoft.com/office/drawing/2014/main" val="2035640121"/>
                    </a:ext>
                  </a:extLst>
                </a:gridCol>
                <a:gridCol w="1219958">
                  <a:extLst>
                    <a:ext uri="{9D8B030D-6E8A-4147-A177-3AD203B41FA5}">
                      <a16:colId xmlns:a16="http://schemas.microsoft.com/office/drawing/2014/main" val="1554959"/>
                    </a:ext>
                  </a:extLst>
                </a:gridCol>
                <a:gridCol w="1219958">
                  <a:extLst>
                    <a:ext uri="{9D8B030D-6E8A-4147-A177-3AD203B41FA5}">
                      <a16:colId xmlns:a16="http://schemas.microsoft.com/office/drawing/2014/main" val="369755134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  <a:endParaRPr lang="en-US" sz="1000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product_id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style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model_name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color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292929"/>
                          </a:solidFill>
                          <a:effectLst/>
                        </a:rPr>
                        <a:t>price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00a9dd17-36c8-430c-9d76-df49d4197dcf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00e15fe0-c86f-4818-9c63-3422211baa97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Elderflower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01666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017506f7-aba1-4b9d-8b7b-f4426e71b8ca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0176bfb3-9c51-4b1c-b593-87edab3c54cb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Rosewood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01fdf106-f73c-4d3f-a036-2f3e2ab1ce06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525252"/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Shape 324"/>
          <p:cNvSpPr txBox="1"/>
          <p:nvPr/>
        </p:nvSpPr>
        <p:spPr>
          <a:xfrm>
            <a:off x="7692886" y="2953448"/>
            <a:ext cx="1357113" cy="196067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Upon review, it is apparent the table has </a:t>
            </a: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six </a:t>
            </a:r>
            <a:r>
              <a:rPr lang="en-US" sz="1000" dirty="0">
                <a:latin typeface="Roboto"/>
                <a:ea typeface="Roboto"/>
                <a:cs typeface="Roboto"/>
                <a:sym typeface="Courier New"/>
              </a:rPr>
              <a:t>distinct columns: 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err="1" smtClean="0">
                <a:latin typeface="Roboto"/>
                <a:ea typeface="Roboto"/>
                <a:cs typeface="Roboto"/>
                <a:sym typeface="Courier New"/>
              </a:rPr>
              <a:t>User_id</a:t>
            </a:r>
            <a:endParaRPr lang="en-US" sz="1000" dirty="0" smtClean="0">
              <a:latin typeface="Roboto"/>
              <a:ea typeface="Roboto"/>
              <a:cs typeface="Roboto"/>
              <a:sym typeface="Courier New"/>
            </a:endParaRP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err="1" smtClean="0">
                <a:latin typeface="Roboto"/>
                <a:ea typeface="Roboto"/>
                <a:cs typeface="Roboto"/>
                <a:sym typeface="Courier New"/>
              </a:rPr>
              <a:t>Product_id</a:t>
            </a:r>
            <a:endParaRPr lang="en-US" sz="1000" dirty="0" smtClean="0">
              <a:latin typeface="Roboto"/>
              <a:ea typeface="Roboto"/>
              <a:cs typeface="Roboto"/>
              <a:sym typeface="Courier New"/>
            </a:endParaRP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Style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err="1" smtClean="0">
                <a:latin typeface="Roboto"/>
                <a:ea typeface="Roboto"/>
                <a:cs typeface="Roboto"/>
                <a:sym typeface="Courier New"/>
              </a:rPr>
              <a:t>Model_name</a:t>
            </a:r>
            <a:endParaRPr lang="en-US" sz="1000" dirty="0" smtClean="0">
              <a:latin typeface="Roboto"/>
              <a:ea typeface="Roboto"/>
              <a:cs typeface="Roboto"/>
              <a:sym typeface="Courier New"/>
            </a:endParaRP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Color</a:t>
            </a: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r>
              <a:rPr lang="en-US" sz="1000" dirty="0" smtClean="0">
                <a:latin typeface="Roboto"/>
                <a:ea typeface="Roboto"/>
                <a:cs typeface="Roboto"/>
                <a:sym typeface="Courier New"/>
              </a:rPr>
              <a:t>Price</a:t>
            </a:r>
            <a:endParaRPr lang="en-US" sz="1000" dirty="0">
              <a:latin typeface="Roboto"/>
              <a:ea typeface="Roboto"/>
              <a:cs typeface="Roboto"/>
              <a:sym typeface="Courier New"/>
            </a:endParaRPr>
          </a:p>
          <a:p>
            <a:pPr marL="228600" lvl="0" indent="-228600">
              <a:buClr>
                <a:schemeClr val="dk1"/>
              </a:buClr>
              <a:buSzPts val="1100"/>
              <a:buAutoNum type="arabicPeriod"/>
            </a:pPr>
            <a:endParaRPr lang="en-US" sz="1000" dirty="0">
              <a:latin typeface="Roboto"/>
              <a:ea typeface="Roboto"/>
              <a:cs typeface="Roboto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8018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Task 5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764696" y="3260035"/>
            <a:ext cx="3285304" cy="168769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5764696" y="1254334"/>
            <a:ext cx="3285304" cy="193943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000" dirty="0">
                <a:latin typeface="Roboto"/>
                <a:ea typeface="Roboto"/>
                <a:cs typeface="Roboto"/>
                <a:sym typeface="Roboto"/>
              </a:rPr>
              <a:t>This is an exploration of the A/B Testing for the Home Try-On Program to explore if 3 pairs versus 5 pairs created a purchase.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Create a new table representing a single user from the browse table. The table will illustrate if a user participated in the home try on and further more, if that individual made a purchase.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52754321"/>
              </p:ext>
            </p:extLst>
          </p:nvPr>
        </p:nvGraphicFramePr>
        <p:xfrm>
          <a:off x="177974" y="1254336"/>
          <a:ext cx="5447571" cy="3693393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333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136">
                  <a:extLst>
                    <a:ext uri="{9D8B030D-6E8A-4147-A177-3AD203B41FA5}">
                      <a16:colId xmlns:a16="http://schemas.microsoft.com/office/drawing/2014/main" val="2891059806"/>
                    </a:ext>
                  </a:extLst>
                </a:gridCol>
              </a:tblGrid>
              <a:tr h="408163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bg1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bg1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err="1">
                          <a:solidFill>
                            <a:schemeClr val="bg1"/>
                          </a:solidFill>
                          <a:effectLst/>
                        </a:rPr>
                        <a:t>is_purchase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52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7434924"/>
                  </a:ext>
                </a:extLst>
              </a:tr>
              <a:tr h="32852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731361"/>
                  </a:ext>
                </a:extLst>
              </a:tr>
              <a:tr h="32852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436794"/>
                  </a:ext>
                </a:extLst>
              </a:tr>
              <a:tr h="32852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815473"/>
                  </a:ext>
                </a:extLst>
              </a:tr>
              <a:tr h="32852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547517"/>
                  </a:ext>
                </a:extLst>
              </a:tr>
              <a:tr h="32852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9988679"/>
                  </a:ext>
                </a:extLst>
              </a:tr>
              <a:tr h="32852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52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52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52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65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Task</a:t>
            </a: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6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273995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 AS(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COUNT(*)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per_user_try_on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per_purchase_try_on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273995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There is a significant amount of information </a:t>
            </a:r>
            <a:r>
              <a:rPr lang="en-US" sz="1000" b="0" i="0" u="none" strike="noStrike" cap="none" dirty="0" err="1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Parker can derive from even just this simple insight.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 smtClean="0">
                <a:latin typeface="Roboto"/>
                <a:ea typeface="Roboto"/>
                <a:cs typeface="Roboto"/>
                <a:sym typeface="Roboto"/>
              </a:rPr>
              <a:t>First and foremost, it can be assumed there is great interest in the product as the try-on rate is 75%. Furthermore, the product is overall successful once in a customer’s hands as 66% of them proceed to making a purchase.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These basic insights provide a foundation in which </a:t>
            </a:r>
            <a:r>
              <a:rPr lang="en-US" sz="1000" b="0" i="0" u="none" strike="noStrike" cap="none" dirty="0" err="1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Parker can begin to outline the areas that provide greater success rates. Whether that lies in the 3 vs 5 glass packs or even within the specific styles. Another factor that would be significant to look at is “return customers” as well as the number of glasses a customer purchases at a time. Perhaps, even greater research would lie in a customer’s ability to utilize insurance to cover all or a portion of the purchase.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 the questions become more complex, such as the style or health insurance questions, one might introduce multidisciplinary resources to understand fashion trends or insurance complexities for analysis.</a:t>
            </a:r>
            <a:endParaRPr sz="10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592017400"/>
              </p:ext>
            </p:extLst>
          </p:nvPr>
        </p:nvGraphicFramePr>
        <p:xfrm>
          <a:off x="177977" y="4012375"/>
          <a:ext cx="8872023" cy="754127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59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3246">
                  <a:extLst>
                    <a:ext uri="{9D8B030D-6E8A-4147-A177-3AD203B41FA5}">
                      <a16:colId xmlns:a16="http://schemas.microsoft.com/office/drawing/2014/main" val="3927978438"/>
                    </a:ext>
                  </a:extLst>
                </a:gridCol>
                <a:gridCol w="1743246">
                  <a:extLst>
                    <a:ext uri="{9D8B030D-6E8A-4147-A177-3AD203B41FA5}">
                      <a16:colId xmlns:a16="http://schemas.microsoft.com/office/drawing/2014/main" val="1726890469"/>
                    </a:ext>
                  </a:extLst>
                </a:gridCol>
              </a:tblGrid>
              <a:tr h="41782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num_users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num_try_on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num_purchase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  <a:effectLst/>
                        </a:rPr>
                        <a:t>per_user_try_on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>
                          <a:solidFill>
                            <a:schemeClr val="bg1"/>
                          </a:solidFill>
                          <a:effectLst/>
                        </a:rPr>
                        <a:t>per_purchase_try_on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301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525252"/>
                          </a:solidFill>
                          <a:effectLst/>
                        </a:rPr>
                        <a:t>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525252"/>
                          </a:solidFill>
                          <a:effectLst/>
                        </a:rPr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u="none" strike="noStrike" cap="none" dirty="0" smtClean="0">
                          <a:solidFill>
                            <a:srgbClr val="52525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0.66</a:t>
                      </a:r>
                      <a:endParaRPr lang="en-US" sz="800" b="0" i="0" u="none" strike="noStrike" cap="none" dirty="0">
                        <a:solidFill>
                          <a:srgbClr val="525252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0297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8662</TotalTime>
  <Words>1247</Words>
  <Application>Microsoft Office PowerPoint</Application>
  <PresentationFormat>On-screen Show (16:9)</PresentationFormat>
  <Paragraphs>332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Roboto Thin</vt:lpstr>
      <vt:lpstr>Courier New</vt:lpstr>
      <vt:lpstr>Roboto</vt:lpstr>
      <vt:lpstr>Dosis</vt:lpstr>
      <vt:lpstr>Roboto Black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Ashley Donald</dc:creator>
  <cp:lastModifiedBy>Ashley Donald</cp:lastModifiedBy>
  <cp:revision>14</cp:revision>
  <dcterms:modified xsi:type="dcterms:W3CDTF">2019-01-02T17:56:07Z</dcterms:modified>
</cp:coreProperties>
</file>